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70" r:id="rId7"/>
    <p:sldId id="271" r:id="rId8"/>
    <p:sldId id="276" r:id="rId9"/>
    <p:sldId id="272" r:id="rId10"/>
    <p:sldId id="260" r:id="rId11"/>
    <p:sldId id="273" r:id="rId12"/>
    <p:sldId id="261" r:id="rId13"/>
    <p:sldId id="262" r:id="rId14"/>
    <p:sldId id="263" r:id="rId15"/>
    <p:sldId id="264" r:id="rId16"/>
    <p:sldId id="267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8F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programmes/erasmus-plus/projects_e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magic.eduproject.eu/#1" TargetMode="External"/><Relationship Id="rId2" Type="http://schemas.openxmlformats.org/officeDocument/2006/relationships/hyperlink" Target="http://www.lifelongswimming.eu/index.php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omfoundation.eu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Revisión Comunicación Proyecto LA-</a:t>
            </a:r>
            <a:r>
              <a:rPr lang="es-ES" dirty="0" err="1" smtClean="0"/>
              <a:t>CoNGA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20 mayo 2020</a:t>
            </a:r>
            <a:endParaRPr lang="es-CO" dirty="0"/>
          </a:p>
        </p:txBody>
      </p:sp>
      <p:sp>
        <p:nvSpPr>
          <p:cNvPr id="4" name="CuadroTexto 3"/>
          <p:cNvSpPr txBox="1"/>
          <p:nvPr/>
        </p:nvSpPr>
        <p:spPr>
          <a:xfrm>
            <a:off x="6047509" y="5322153"/>
            <a:ext cx="33147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 smtClean="0"/>
              <a:t>Equipo creativo:</a:t>
            </a:r>
          </a:p>
          <a:p>
            <a:pPr algn="r"/>
            <a:r>
              <a:rPr lang="es-ES" sz="1600" dirty="0" err="1" smtClean="0"/>
              <a:t>Ysabel</a:t>
            </a:r>
            <a:r>
              <a:rPr lang="es-ES" sz="1600" dirty="0" smtClean="0"/>
              <a:t> Briceño</a:t>
            </a:r>
          </a:p>
          <a:p>
            <a:pPr algn="r"/>
            <a:r>
              <a:rPr lang="es-ES" sz="1600" dirty="0" smtClean="0"/>
              <a:t>María Eugenia Hernández</a:t>
            </a:r>
          </a:p>
          <a:p>
            <a:pPr algn="r"/>
            <a:r>
              <a:rPr lang="es-ES" sz="1600" dirty="0" err="1" smtClean="0"/>
              <a:t>Yankady</a:t>
            </a:r>
            <a:r>
              <a:rPr lang="es-ES" sz="1600" dirty="0" smtClean="0"/>
              <a:t> Rebolledo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2512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903084" cy="1320800"/>
          </a:xfrm>
        </p:spPr>
        <p:txBody>
          <a:bodyPr/>
          <a:lstStyle/>
          <a:p>
            <a:r>
              <a:rPr lang="es-ES" dirty="0" smtClean="0"/>
              <a:t>Ejes discursivos del proyecto (en español)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73425" y="1661827"/>
            <a:ext cx="8596668" cy="3211510"/>
          </a:xfrm>
        </p:spPr>
        <p:txBody>
          <a:bodyPr/>
          <a:lstStyle/>
          <a:p>
            <a:pPr marL="0" indent="0" algn="ctr">
              <a:buNone/>
            </a:pPr>
            <a:r>
              <a:rPr lang="es-CO" b="1" dirty="0"/>
              <a:t>Alianza Latinoamericana en </a:t>
            </a:r>
            <a:r>
              <a:rPr lang="es-CO" b="1" dirty="0" smtClean="0"/>
              <a:t>Física </a:t>
            </a:r>
            <a:r>
              <a:rPr lang="es-CO" b="1" dirty="0"/>
              <a:t>Avanzada</a:t>
            </a:r>
          </a:p>
          <a:p>
            <a:pPr marL="0" indent="0" algn="ctr">
              <a:buNone/>
            </a:pPr>
            <a:r>
              <a:rPr lang="es-CO" b="1" dirty="0"/>
              <a:t>11 universidades de América Latina y Europa</a:t>
            </a:r>
          </a:p>
          <a:p>
            <a:pPr marL="0" indent="0">
              <a:buNone/>
            </a:pPr>
            <a:endParaRPr lang="es-CO" dirty="0"/>
          </a:p>
          <a:p>
            <a:pPr lvl="0"/>
            <a:r>
              <a:rPr lang="es-CO" dirty="0"/>
              <a:t>Experiencia colaborativa</a:t>
            </a:r>
          </a:p>
          <a:p>
            <a:pPr lvl="0"/>
            <a:r>
              <a:rPr lang="es-CO" dirty="0"/>
              <a:t>Aprendizaje internacional</a:t>
            </a:r>
          </a:p>
          <a:p>
            <a:pPr lvl="0"/>
            <a:r>
              <a:rPr lang="es-CO" dirty="0"/>
              <a:t>Ciencia de datos</a:t>
            </a:r>
          </a:p>
          <a:p>
            <a:pPr lvl="0"/>
            <a:r>
              <a:rPr lang="es-CO" dirty="0"/>
              <a:t>Instrumentación científica interconectada</a:t>
            </a:r>
          </a:p>
          <a:p>
            <a:pPr lvl="0"/>
            <a:r>
              <a:rPr lang="es-CO" dirty="0"/>
              <a:t>Vinculación al sector </a:t>
            </a:r>
            <a:r>
              <a:rPr lang="es-CO" dirty="0" smtClean="0"/>
              <a:t>productivo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276628" y="5236893"/>
            <a:ext cx="8893465" cy="2043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3338673" y="5740898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/>
              <a:t>Física + Datos + Instrumentación </a:t>
            </a:r>
          </a:p>
        </p:txBody>
      </p:sp>
    </p:spTree>
    <p:extLst>
      <p:ext uri="{BB962C8B-B14F-4D97-AF65-F5344CB8AC3E}">
        <p14:creationId xmlns:p14="http://schemas.microsoft.com/office/powerpoint/2010/main" val="67814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903084" cy="1320800"/>
          </a:xfrm>
        </p:spPr>
        <p:txBody>
          <a:bodyPr/>
          <a:lstStyle/>
          <a:p>
            <a:r>
              <a:rPr lang="es-ES" dirty="0" smtClean="0"/>
              <a:t>Construcción de un eslogan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276628" y="5236893"/>
            <a:ext cx="8893465" cy="2043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573425" y="1661827"/>
            <a:ext cx="8596668" cy="1361928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s-ES" sz="3600" dirty="0" smtClean="0"/>
              <a:t>Ideas asociadas al nombre</a:t>
            </a:r>
          </a:p>
          <a:p>
            <a:pPr lvl="0"/>
            <a:r>
              <a:rPr lang="es-ES" sz="3600" dirty="0" smtClean="0"/>
              <a:t>Metáfora</a:t>
            </a:r>
            <a:endParaRPr lang="es-CO" sz="3600" dirty="0"/>
          </a:p>
          <a:p>
            <a:pPr lvl="0"/>
            <a:r>
              <a:rPr lang="es-ES" sz="3600" dirty="0" smtClean="0"/>
              <a:t>La conga: sonido</a:t>
            </a:r>
            <a:endParaRPr lang="es-CO" sz="3600" dirty="0"/>
          </a:p>
          <a:p>
            <a:pPr marL="0" lvl="0" indent="0">
              <a:buNone/>
            </a:pP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4224597" y="3558763"/>
            <a:ext cx="3397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¡Suena bien!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426129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Identidad visual</a:t>
            </a:r>
            <a:endParaRPr lang="es-CO" dirty="0"/>
          </a:p>
        </p:txBody>
      </p:sp>
      <p:pic>
        <p:nvPicPr>
          <p:cNvPr id="6" name="Imagen 5" descr="Imagen que contiene señal, cuarto&#10;&#10;Descripción generada con confianza muy alta">
            <a:extLst>
              <a:ext uri="{FF2B5EF4-FFF2-40B4-BE49-F238E27FC236}">
                <a16:creationId xmlns="" xmlns:a16="http://schemas.microsoft.com/office/drawing/2014/main" id="{0F6F4EFD-E4A7-48D8-92CC-D2CBF6754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222" y="1828799"/>
            <a:ext cx="4790704" cy="467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2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Identidad visual: optimización del logo</a:t>
            </a:r>
            <a:endParaRPr lang="es-CO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0" y="1561563"/>
            <a:ext cx="7337559" cy="3211510"/>
          </a:xfrm>
        </p:spPr>
        <p:txBody>
          <a:bodyPr/>
          <a:lstStyle/>
          <a:p>
            <a:pPr marL="0" indent="0">
              <a:buNone/>
            </a:pPr>
            <a:endParaRPr lang="es-CO" dirty="0"/>
          </a:p>
          <a:p>
            <a:pPr lvl="0"/>
            <a:r>
              <a:rPr lang="es-ES" dirty="0" err="1" smtClean="0"/>
              <a:t>Latin</a:t>
            </a:r>
            <a:r>
              <a:rPr lang="es-ES" dirty="0" smtClean="0"/>
              <a:t> </a:t>
            </a:r>
            <a:r>
              <a:rPr lang="es-ES" dirty="0" err="1" smtClean="0"/>
              <a:t>american</a:t>
            </a:r>
            <a:r>
              <a:rPr lang="es-ES" dirty="0" smtClean="0"/>
              <a:t> Alliance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Capacity</a:t>
            </a:r>
            <a:r>
              <a:rPr lang="es-ES" dirty="0" smtClean="0"/>
              <a:t> </a:t>
            </a:r>
            <a:r>
              <a:rPr lang="es-ES" dirty="0" err="1" smtClean="0"/>
              <a:t>buildiNG</a:t>
            </a:r>
            <a:r>
              <a:rPr lang="es-ES" dirty="0" smtClean="0"/>
              <a:t> in </a:t>
            </a:r>
            <a:r>
              <a:rPr lang="es-ES" dirty="0" err="1" smtClean="0"/>
              <a:t>Advanced</a:t>
            </a:r>
            <a:r>
              <a:rPr lang="es-ES" dirty="0" smtClean="0"/>
              <a:t> </a:t>
            </a:r>
            <a:r>
              <a:rPr lang="es-ES" dirty="0" err="1" smtClean="0"/>
              <a:t>physics</a:t>
            </a:r>
            <a:r>
              <a:rPr lang="es-ES" dirty="0" smtClean="0"/>
              <a:t>  </a:t>
            </a:r>
            <a:endParaRPr lang="es-CO" dirty="0"/>
          </a:p>
          <a:p>
            <a:pPr lvl="0"/>
            <a:r>
              <a:rPr lang="es-CO" dirty="0" smtClean="0"/>
              <a:t>Siglas del proyecto </a:t>
            </a:r>
            <a:endParaRPr lang="es-CO" dirty="0"/>
          </a:p>
          <a:p>
            <a:pPr lvl="0"/>
            <a:r>
              <a:rPr lang="es-ES" dirty="0" smtClean="0"/>
              <a:t>La-</a:t>
            </a:r>
            <a:r>
              <a:rPr lang="es-ES" dirty="0" err="1" smtClean="0"/>
              <a:t>CoNGA</a:t>
            </a:r>
            <a:r>
              <a:rPr lang="es-ES" dirty="0" smtClean="0"/>
              <a:t> </a:t>
            </a:r>
            <a:r>
              <a:rPr lang="es-ES" dirty="0" err="1" smtClean="0"/>
              <a:t>physics</a:t>
            </a:r>
            <a:endParaRPr lang="es-ES" dirty="0" smtClean="0"/>
          </a:p>
          <a:p>
            <a:pPr lvl="0"/>
            <a:r>
              <a:rPr lang="es-ES" dirty="0"/>
              <a:t>U</a:t>
            </a:r>
            <a:r>
              <a:rPr lang="es-ES" dirty="0" smtClean="0"/>
              <a:t>niones de banderas en el borde circular</a:t>
            </a:r>
            <a:endParaRPr lang="es-CO" dirty="0"/>
          </a:p>
          <a:p>
            <a:pPr lvl="0"/>
            <a:r>
              <a:rPr lang="es-ES" dirty="0" smtClean="0"/>
              <a:t>Detalles gráficos (bandera Ecuador)</a:t>
            </a:r>
            <a:endParaRPr lang="es-CO" dirty="0"/>
          </a:p>
          <a:p>
            <a:pPr lvl="0"/>
            <a:r>
              <a:rPr lang="es-CO" dirty="0" err="1" smtClean="0"/>
              <a:t>physics</a:t>
            </a:r>
            <a:endParaRPr lang="es-CO" dirty="0"/>
          </a:p>
        </p:txBody>
      </p:sp>
      <p:sp>
        <p:nvSpPr>
          <p:cNvPr id="4" name="Flecha derecha 3"/>
          <p:cNvSpPr/>
          <p:nvPr/>
        </p:nvSpPr>
        <p:spPr>
          <a:xfrm>
            <a:off x="7337559" y="2140528"/>
            <a:ext cx="476405" cy="145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7813964" y="2028598"/>
            <a:ext cx="229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Mejorar legibilidad</a:t>
            </a:r>
            <a:endParaRPr lang="es-CO" dirty="0"/>
          </a:p>
        </p:txBody>
      </p:sp>
      <p:sp>
        <p:nvSpPr>
          <p:cNvPr id="9" name="Flecha derecha 8"/>
          <p:cNvSpPr/>
          <p:nvPr/>
        </p:nvSpPr>
        <p:spPr>
          <a:xfrm>
            <a:off x="7099356" y="2532008"/>
            <a:ext cx="476405" cy="145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Flecha derecha 9"/>
          <p:cNvSpPr/>
          <p:nvPr/>
        </p:nvSpPr>
        <p:spPr>
          <a:xfrm>
            <a:off x="6622951" y="2882980"/>
            <a:ext cx="476405" cy="145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Flecha derecha 10"/>
          <p:cNvSpPr/>
          <p:nvPr/>
        </p:nvSpPr>
        <p:spPr>
          <a:xfrm>
            <a:off x="6309647" y="3272382"/>
            <a:ext cx="476405" cy="145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Flecha derecha 11"/>
          <p:cNvSpPr/>
          <p:nvPr/>
        </p:nvSpPr>
        <p:spPr>
          <a:xfrm>
            <a:off x="5752791" y="4063355"/>
            <a:ext cx="476405" cy="145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 derecha 12"/>
          <p:cNvSpPr/>
          <p:nvPr/>
        </p:nvSpPr>
        <p:spPr>
          <a:xfrm>
            <a:off x="6071445" y="3696897"/>
            <a:ext cx="476405" cy="145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/>
          <p:cNvSpPr txBox="1"/>
          <p:nvPr/>
        </p:nvSpPr>
        <p:spPr>
          <a:xfrm>
            <a:off x="7689271" y="2397930"/>
            <a:ext cx="229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Resaltar </a:t>
            </a:r>
            <a:endParaRPr lang="es-CO" dirty="0"/>
          </a:p>
        </p:txBody>
      </p:sp>
      <p:sp>
        <p:nvSpPr>
          <p:cNvPr id="15" name="CuadroTexto 14"/>
          <p:cNvSpPr txBox="1"/>
          <p:nvPr/>
        </p:nvSpPr>
        <p:spPr>
          <a:xfrm>
            <a:off x="7512626" y="2812211"/>
            <a:ext cx="229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Mejorar legibilidad</a:t>
            </a:r>
            <a:endParaRPr lang="es-CO" dirty="0"/>
          </a:p>
        </p:txBody>
      </p:sp>
      <p:sp>
        <p:nvSpPr>
          <p:cNvPr id="16" name="CuadroTexto 15"/>
          <p:cNvSpPr txBox="1"/>
          <p:nvPr/>
        </p:nvSpPr>
        <p:spPr>
          <a:xfrm>
            <a:off x="7356758" y="3216416"/>
            <a:ext cx="229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Corregir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211286" y="3584967"/>
            <a:ext cx="229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Sintetizar</a:t>
            </a:r>
            <a:endParaRPr lang="es-CO" dirty="0"/>
          </a:p>
        </p:txBody>
      </p:sp>
      <p:sp>
        <p:nvSpPr>
          <p:cNvPr id="19" name="CuadroTexto 18"/>
          <p:cNvSpPr txBox="1"/>
          <p:nvPr/>
        </p:nvSpPr>
        <p:spPr>
          <a:xfrm>
            <a:off x="7076205" y="3953518"/>
            <a:ext cx="229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Resaltar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5230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Identidad visual: optimización del logo</a:t>
            </a:r>
            <a:endParaRPr lang="es-CO" dirty="0"/>
          </a:p>
        </p:txBody>
      </p:sp>
      <p:pic>
        <p:nvPicPr>
          <p:cNvPr id="18" name="Imagen 6" descr="Imagen que contiene azul&#10;&#10;Descripción generada con confianza muy alta">
            <a:extLst>
              <a:ext uri="{FF2B5EF4-FFF2-40B4-BE49-F238E27FC236}">
                <a16:creationId xmlns="" xmlns:a16="http://schemas.microsoft.com/office/drawing/2014/main" id="{4E6EF220-2917-4EEB-88FC-198217C62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519" y="1714499"/>
            <a:ext cx="4114764" cy="4067469"/>
          </a:xfrm>
          <a:prstGeom prst="rect">
            <a:avLst/>
          </a:prstGeom>
        </p:spPr>
      </p:pic>
      <p:pic>
        <p:nvPicPr>
          <p:cNvPr id="20" name="Imagen 5" descr="Imagen que contiene texto, señal&#10;&#10;Descripción generada con confianza muy alta">
            <a:extLst>
              <a:ext uri="{FF2B5EF4-FFF2-40B4-BE49-F238E27FC236}">
                <a16:creationId xmlns="" xmlns:a16="http://schemas.microsoft.com/office/drawing/2014/main" id="{9D2C65F0-B3CC-40BD-8737-F19A7245D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8" y="1930400"/>
            <a:ext cx="4124092" cy="4050348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4249882" y="3699164"/>
            <a:ext cx="935182" cy="426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806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Identidad visual: optimización del logo</a:t>
            </a:r>
            <a:endParaRPr lang="es-CO" dirty="0"/>
          </a:p>
        </p:txBody>
      </p:sp>
      <p:pic>
        <p:nvPicPr>
          <p:cNvPr id="7" name="Imagen 4" descr="Imagen que contiene firmar, negro, rojo, alimentos&#10;&#10;Descripción generada con confianza muy alta">
            <a:extLst>
              <a:ext uri="{FF2B5EF4-FFF2-40B4-BE49-F238E27FC236}">
                <a16:creationId xmlns="" xmlns:a16="http://schemas.microsoft.com/office/drawing/2014/main" id="{D2C2A217-4BC3-4C62-A862-C48216E74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72" y="2135767"/>
            <a:ext cx="5507182" cy="143584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943995" y="1502861"/>
            <a:ext cx="403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Versión apaisada</a:t>
            </a:r>
            <a:endParaRPr lang="es-CO" dirty="0"/>
          </a:p>
        </p:txBody>
      </p:sp>
      <p:pic>
        <p:nvPicPr>
          <p:cNvPr id="8" name="Imagen 4" descr="Imagen que contiene negro, firmar, rojo, alimentos&#10;&#10;Descripción generada con confianza muy alta">
            <a:extLst>
              <a:ext uri="{FF2B5EF4-FFF2-40B4-BE49-F238E27FC236}">
                <a16:creationId xmlns="" xmlns:a16="http://schemas.microsoft.com/office/drawing/2014/main" id="{5CDC56D4-2B4C-4E65-B835-7B234EE4E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72" y="5034307"/>
            <a:ext cx="5016884" cy="130819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59772" y="4260273"/>
            <a:ext cx="3855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Opción sólo el nombre el Proyecto</a:t>
            </a:r>
            <a:endParaRPr lang="es-CO" dirty="0"/>
          </a:p>
        </p:txBody>
      </p:sp>
      <p:sp>
        <p:nvSpPr>
          <p:cNvPr id="5" name="CuadroTexto 4"/>
          <p:cNvSpPr txBox="1"/>
          <p:nvPr/>
        </p:nvSpPr>
        <p:spPr>
          <a:xfrm>
            <a:off x="6525491" y="3679843"/>
            <a:ext cx="373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MANUAL DE IDENTIDAD VISUAL</a:t>
            </a:r>
            <a:endParaRPr lang="es-CO" b="1" dirty="0"/>
          </a:p>
        </p:txBody>
      </p:sp>
      <p:sp>
        <p:nvSpPr>
          <p:cNvPr id="9" name="Rectángulo 8"/>
          <p:cNvSpPr/>
          <p:nvPr/>
        </p:nvSpPr>
        <p:spPr>
          <a:xfrm>
            <a:off x="6525491" y="3679843"/>
            <a:ext cx="3460173" cy="36933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613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79" t="11985" r="17023" b="5907"/>
          <a:stretch/>
        </p:blipFill>
        <p:spPr>
          <a:xfrm>
            <a:off x="818611" y="433520"/>
            <a:ext cx="8242262" cy="570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Identidad visual: optimización del logo</a:t>
            </a:r>
            <a:endParaRPr lang="es-CO" dirty="0"/>
          </a:p>
        </p:txBody>
      </p:sp>
      <p:pic>
        <p:nvPicPr>
          <p:cNvPr id="11" name="Imagen 4" descr="Imagen que contiene texto, señal&#10;&#10;Descripción generada con confianza muy alta">
            <a:extLst>
              <a:ext uri="{FF2B5EF4-FFF2-40B4-BE49-F238E27FC236}">
                <a16:creationId xmlns="" xmlns:a16="http://schemas.microsoft.com/office/drawing/2014/main" id="{9CBA4C55-DD99-4C6C-B56D-F5A4F644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53" y="1516877"/>
            <a:ext cx="3686628" cy="4428792"/>
          </a:xfrm>
          <a:prstGeom prst="rect">
            <a:avLst/>
          </a:prstGeom>
        </p:spPr>
      </p:pic>
      <p:sp>
        <p:nvSpPr>
          <p:cNvPr id="12" name="Marcador de contenido 2"/>
          <p:cNvSpPr>
            <a:spLocks noGrp="1"/>
          </p:cNvSpPr>
          <p:nvPr>
            <p:ph idx="1"/>
          </p:nvPr>
        </p:nvSpPr>
        <p:spPr>
          <a:xfrm>
            <a:off x="5278057" y="3257070"/>
            <a:ext cx="8596668" cy="1361928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s-ES" sz="3600" dirty="0" smtClean="0"/>
              <a:t>Logo más eslogan</a:t>
            </a:r>
          </a:p>
          <a:p>
            <a:pPr lvl="0"/>
            <a:r>
              <a:rPr lang="es-ES" sz="3600" dirty="0" smtClean="0"/>
              <a:t>Uso en videos institucionales</a:t>
            </a:r>
            <a:endParaRPr lang="es-CO" sz="3600" dirty="0"/>
          </a:p>
          <a:p>
            <a:pPr lvl="0"/>
            <a:r>
              <a:rPr lang="es-ES" sz="3600" dirty="0" smtClean="0"/>
              <a:t>Publicaciones RSSS</a:t>
            </a:r>
            <a:endParaRPr lang="es-CO" sz="3600" dirty="0"/>
          </a:p>
          <a:p>
            <a:pPr marL="0" lvl="0" indent="0">
              <a:buNone/>
            </a:pPr>
            <a:endParaRPr lang="es-CO" dirty="0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209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5325" t="9752" r="8933" b="13030"/>
          <a:stretch/>
        </p:blipFill>
        <p:spPr>
          <a:xfrm>
            <a:off x="-515654" y="-94002"/>
            <a:ext cx="8921900" cy="69520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Identidad visual: texturas y colores </a:t>
            </a:r>
            <a:endParaRPr lang="es-CO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469516" y="1630655"/>
            <a:ext cx="5079229" cy="1361928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s-ES" sz="3600" dirty="0" smtClean="0"/>
              <a:t>Elementos gráficos que tradujeran esfuerzo compartido </a:t>
            </a:r>
          </a:p>
          <a:p>
            <a:pPr lvl="0"/>
            <a:r>
              <a:rPr lang="es-ES" sz="3600" dirty="0" smtClean="0"/>
              <a:t>Colores derivados del logo</a:t>
            </a:r>
            <a:endParaRPr lang="es-CO" sz="3600" dirty="0"/>
          </a:p>
          <a:p>
            <a:pPr marL="0" lvl="0" indent="0">
              <a:buNone/>
            </a:pP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4907" t="10497" r="8250" b="10372"/>
          <a:stretch/>
        </p:blipFill>
        <p:spPr>
          <a:xfrm>
            <a:off x="8067154" y="-344309"/>
            <a:ext cx="4412328" cy="73166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18234" t="19803" r="20520" b="16060"/>
          <a:stretch/>
        </p:blipFill>
        <p:spPr>
          <a:xfrm>
            <a:off x="-324776" y="3122559"/>
            <a:ext cx="6018993" cy="3545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481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¿Por dónde empezamos?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Recomendaciones de la Comisión Europea / </a:t>
            </a:r>
            <a:r>
              <a:rPr lang="es-ES" dirty="0" smtClean="0"/>
              <a:t>antecedentes</a:t>
            </a:r>
            <a:endParaRPr lang="es-CO" dirty="0"/>
          </a:p>
          <a:p>
            <a:r>
              <a:rPr lang="es-ES" dirty="0" smtClean="0"/>
              <a:t>Revisión del Proyecto: claves discursivas</a:t>
            </a:r>
          </a:p>
          <a:p>
            <a:r>
              <a:rPr lang="es-ES" dirty="0" smtClean="0"/>
              <a:t>Condiciones asociadas a la identidad visual (logo, nombre)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77334" y="3896620"/>
            <a:ext cx="8893465" cy="2043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7132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avanzamos?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Definición ejes discursivos: eslogan, conceptos claves</a:t>
            </a:r>
          </a:p>
          <a:p>
            <a:r>
              <a:rPr lang="es-ES" dirty="0" smtClean="0"/>
              <a:t>Propuesta aspectos claves de identidad visual: versiones uso del logo / texturas / aplicaciones / manual</a:t>
            </a:r>
          </a:p>
          <a:p>
            <a:r>
              <a:rPr lang="es-ES" dirty="0" smtClean="0"/>
              <a:t>Propuesta pieza audiovisual lanzamiento del proyecto</a:t>
            </a:r>
          </a:p>
          <a:p>
            <a:pPr marL="0" indent="0">
              <a:buNone/>
            </a:pP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677334" y="4269154"/>
            <a:ext cx="8893465" cy="2043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696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falta?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Actualización contenido sitio con los elementos comunicativos definidos</a:t>
            </a:r>
          </a:p>
          <a:p>
            <a:r>
              <a:rPr lang="es-ES" dirty="0" smtClean="0"/>
              <a:t>Revisión concepto comunicativo del lanzamiento: propuesta contenidos</a:t>
            </a:r>
          </a:p>
          <a:p>
            <a:r>
              <a:rPr lang="es-ES" dirty="0" smtClean="0"/>
              <a:t>Actualización redes sociales</a:t>
            </a:r>
          </a:p>
          <a:p>
            <a:pPr marL="0" indent="0">
              <a:buNone/>
            </a:pP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677334" y="3569243"/>
            <a:ext cx="8893465" cy="2043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3872089" y="4504267"/>
            <a:ext cx="415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23 mayo</a:t>
            </a:r>
            <a:r>
              <a:rPr lang="es-ES" b="1" dirty="0" smtClean="0"/>
              <a:t>- 23 junio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98381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Recomendaciones Comisión Europea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848862"/>
            <a:ext cx="8596668" cy="3880773"/>
          </a:xfrm>
        </p:spPr>
        <p:txBody>
          <a:bodyPr/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6140" t="11984" r="15628" b="12357"/>
          <a:stretch/>
        </p:blipFill>
        <p:spPr>
          <a:xfrm>
            <a:off x="2176405" y="2084056"/>
            <a:ext cx="5598525" cy="34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3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Revisión antecedentes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11" t="8015" r="11232" b="11613"/>
          <a:stretch/>
        </p:blipFill>
        <p:spPr>
          <a:xfrm>
            <a:off x="1630370" y="1416676"/>
            <a:ext cx="7412495" cy="3797073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004470" y="5539970"/>
            <a:ext cx="5942396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https://ec.europa.eu/programmes/erasmus-plus/projects_en</a:t>
            </a:r>
            <a:endParaRPr lang="es-CO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68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Revisión antecedentes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5837" t="9503" r="23046" b="13880"/>
          <a:stretch/>
        </p:blipFill>
        <p:spPr>
          <a:xfrm>
            <a:off x="6848291" y="488631"/>
            <a:ext cx="4851422" cy="342100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534" t="9627" r="1884" b="10125"/>
          <a:stretch/>
        </p:blipFill>
        <p:spPr>
          <a:xfrm>
            <a:off x="0" y="1462943"/>
            <a:ext cx="6650862" cy="31409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18233" t="12233" r="16605" b="11613"/>
          <a:stretch/>
        </p:blipFill>
        <p:spPr>
          <a:xfrm>
            <a:off x="2349796" y="3274828"/>
            <a:ext cx="5677058" cy="3732028"/>
          </a:xfrm>
          <a:prstGeom prst="rect">
            <a:avLst/>
          </a:prstGeom>
        </p:spPr>
      </p:pic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7940579" y="4110907"/>
            <a:ext cx="3451481" cy="1576705"/>
          </a:xfrm>
        </p:spPr>
        <p:txBody>
          <a:bodyPr/>
          <a:lstStyle/>
          <a:p>
            <a:r>
              <a:rPr lang="es-ES" dirty="0" smtClean="0"/>
              <a:t>Muy visual</a:t>
            </a:r>
          </a:p>
          <a:p>
            <a:r>
              <a:rPr lang="es-ES" dirty="0" smtClean="0"/>
              <a:t>Logo ente financiador</a:t>
            </a:r>
          </a:p>
          <a:p>
            <a:r>
              <a:rPr lang="es-ES" dirty="0" smtClean="0"/>
              <a:t>Uso de redes sociales</a:t>
            </a:r>
          </a:p>
          <a:p>
            <a:r>
              <a:rPr lang="es-ES" dirty="0" smtClean="0"/>
              <a:t>Idioma local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14744" t="32945" r="15001" b="20303"/>
          <a:stretch/>
        </p:blipFill>
        <p:spPr>
          <a:xfrm>
            <a:off x="-2583712" y="4198430"/>
            <a:ext cx="5909143" cy="22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3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Algunos ejemplos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>
                <a:hlinkClick r:id="rId2"/>
              </a:rPr>
              <a:t>http://www.lifelongswimming.eu/index.php/en</a:t>
            </a:r>
            <a:r>
              <a:rPr lang="es-CO" dirty="0" smtClean="0">
                <a:hlinkClick r:id="rId2"/>
              </a:rPr>
              <a:t>/</a:t>
            </a:r>
            <a:endParaRPr lang="es-CO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CO" dirty="0">
                <a:hlinkClick r:id="rId3"/>
              </a:rPr>
              <a:t>http://emagic.eduproject.eu/#</a:t>
            </a:r>
            <a:r>
              <a:rPr lang="es-CO" dirty="0" smtClean="0">
                <a:hlinkClick r:id="rId3"/>
              </a:rPr>
              <a:t>1</a:t>
            </a:r>
            <a:endParaRPr lang="es-CO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CO" dirty="0">
                <a:hlinkClick r:id="rId4"/>
              </a:rPr>
              <a:t>http://bloomfoundation.eu</a:t>
            </a:r>
            <a:r>
              <a:rPr lang="es-CO" dirty="0" smtClean="0">
                <a:hlinkClick r:id="rId4"/>
              </a:rPr>
              <a:t>/</a:t>
            </a:r>
            <a:endParaRPr lang="es-CO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8365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Recomendaciones Comisión Europea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7606" t="11489" r="16674" b="8388"/>
          <a:stretch/>
        </p:blipFill>
        <p:spPr>
          <a:xfrm>
            <a:off x="1506683" y="1680088"/>
            <a:ext cx="7180118" cy="492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9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1170</TotalTime>
  <Words>302</Words>
  <Application>Microsoft Office PowerPoint</Application>
  <PresentationFormat>Panorámica</PresentationFormat>
  <Paragraphs>81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Times New Roman</vt:lpstr>
      <vt:lpstr>Trebuchet MS</vt:lpstr>
      <vt:lpstr>Wingdings 3</vt:lpstr>
      <vt:lpstr>Faceta</vt:lpstr>
      <vt:lpstr>Revisión Comunicación Proyecto LA-CoNGA</vt:lpstr>
      <vt:lpstr>¿Por dónde empezamos?</vt:lpstr>
      <vt:lpstr>¿Qué avanzamos?</vt:lpstr>
      <vt:lpstr>¿Qué falta?</vt:lpstr>
      <vt:lpstr>Recomendaciones Comisión Europea</vt:lpstr>
      <vt:lpstr>Revisión antecedentes</vt:lpstr>
      <vt:lpstr>Revisión antecedentes</vt:lpstr>
      <vt:lpstr>Algunos ejemplos</vt:lpstr>
      <vt:lpstr>Recomendaciones Comisión Europea</vt:lpstr>
      <vt:lpstr>Ejes discursivos del proyecto (en español)</vt:lpstr>
      <vt:lpstr>Construcción de un eslogan</vt:lpstr>
      <vt:lpstr>Identidad visual</vt:lpstr>
      <vt:lpstr>Identidad visual: optimización del logo</vt:lpstr>
      <vt:lpstr>Identidad visual: optimización del logo</vt:lpstr>
      <vt:lpstr>Identidad visual: optimización del logo</vt:lpstr>
      <vt:lpstr>Presentación de PowerPoint</vt:lpstr>
      <vt:lpstr>Identidad visual: optimización del logo</vt:lpstr>
      <vt:lpstr>Identidad visual: texturas y colores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Revisión Comunicación Proyecto LA-CoNGA</dc:title>
  <dc:creator>user</dc:creator>
  <cp:lastModifiedBy>user</cp:lastModifiedBy>
  <cp:revision>18</cp:revision>
  <dcterms:created xsi:type="dcterms:W3CDTF">2020-05-20T00:52:17Z</dcterms:created>
  <dcterms:modified xsi:type="dcterms:W3CDTF">2020-05-20T23:55:15Z</dcterms:modified>
</cp:coreProperties>
</file>